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5" r:id="rId6"/>
    <p:sldId id="262" r:id="rId7"/>
    <p:sldId id="271" r:id="rId8"/>
    <p:sldId id="272" r:id="rId9"/>
    <p:sldId id="281" r:id="rId10"/>
    <p:sldId id="282" r:id="rId11"/>
    <p:sldId id="280" r:id="rId12"/>
    <p:sldId id="274" r:id="rId13"/>
    <p:sldId id="267" r:id="rId14"/>
    <p:sldId id="273" r:id="rId15"/>
    <p:sldId id="275" r:id="rId16"/>
    <p:sldId id="279" r:id="rId17"/>
    <p:sldId id="268" r:id="rId18"/>
  </p:sldIdLst>
  <p:sldSz cx="15125700" cy="106934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68" y="3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0" b="1" i="0">
                <a:solidFill>
                  <a:srgbClr val="2F3943"/>
                </a:solidFill>
                <a:latin typeface="Museo 700"/>
                <a:cs typeface="Museo 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0" b="1" i="0">
                <a:solidFill>
                  <a:srgbClr val="2F3943"/>
                </a:solidFill>
                <a:latin typeface="Museo 700"/>
                <a:cs typeface="Museo 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0" b="1" i="0">
                <a:solidFill>
                  <a:srgbClr val="2F3943"/>
                </a:solidFill>
                <a:latin typeface="Museo 700"/>
                <a:cs typeface="Museo 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296004"/>
            <a:ext cx="1882139" cy="396240"/>
          </a:xfrm>
          <a:custGeom>
            <a:avLst/>
            <a:gdLst/>
            <a:ahLst/>
            <a:cxnLst/>
            <a:rect l="l" t="t" r="r" b="b"/>
            <a:pathLst>
              <a:path w="1882139" h="396240">
                <a:moveTo>
                  <a:pt x="0" y="395998"/>
                </a:moveTo>
                <a:lnTo>
                  <a:pt x="1882114" y="395998"/>
                </a:lnTo>
                <a:lnTo>
                  <a:pt x="1882114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6B9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82127" y="10296004"/>
            <a:ext cx="1892935" cy="396240"/>
          </a:xfrm>
          <a:custGeom>
            <a:avLst/>
            <a:gdLst/>
            <a:ahLst/>
            <a:cxnLst/>
            <a:rect l="l" t="t" r="r" b="b"/>
            <a:pathLst>
              <a:path w="1892935" h="396240">
                <a:moveTo>
                  <a:pt x="0" y="395998"/>
                </a:moveTo>
                <a:lnTo>
                  <a:pt x="1892630" y="395998"/>
                </a:lnTo>
                <a:lnTo>
                  <a:pt x="189263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BDC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237883" y="10296004"/>
            <a:ext cx="1882139" cy="396240"/>
          </a:xfrm>
          <a:custGeom>
            <a:avLst/>
            <a:gdLst/>
            <a:ahLst/>
            <a:cxnLst/>
            <a:rect l="l" t="t" r="r" b="b"/>
            <a:pathLst>
              <a:path w="1882140" h="396240">
                <a:moveTo>
                  <a:pt x="0" y="395998"/>
                </a:moveTo>
                <a:lnTo>
                  <a:pt x="1882127" y="395998"/>
                </a:lnTo>
                <a:lnTo>
                  <a:pt x="1882127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008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74744" y="10296004"/>
            <a:ext cx="1892935" cy="396240"/>
          </a:xfrm>
          <a:custGeom>
            <a:avLst/>
            <a:gdLst/>
            <a:ahLst/>
            <a:cxnLst/>
            <a:rect l="l" t="t" r="r" b="b"/>
            <a:pathLst>
              <a:path w="1892935" h="396240">
                <a:moveTo>
                  <a:pt x="0" y="395998"/>
                </a:moveTo>
                <a:lnTo>
                  <a:pt x="1892630" y="395998"/>
                </a:lnTo>
                <a:lnTo>
                  <a:pt x="189263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FFD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52635" y="10296004"/>
            <a:ext cx="1892935" cy="396240"/>
          </a:xfrm>
          <a:custGeom>
            <a:avLst/>
            <a:gdLst/>
            <a:ahLst/>
            <a:cxnLst/>
            <a:rect l="l" t="t" r="r" b="b"/>
            <a:pathLst>
              <a:path w="1892934" h="396240">
                <a:moveTo>
                  <a:pt x="0" y="395998"/>
                </a:moveTo>
                <a:lnTo>
                  <a:pt x="1892630" y="395998"/>
                </a:lnTo>
                <a:lnTo>
                  <a:pt x="189263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722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559992" y="10296004"/>
            <a:ext cx="1892935" cy="396240"/>
          </a:xfrm>
          <a:custGeom>
            <a:avLst/>
            <a:gdLst/>
            <a:ahLst/>
            <a:cxnLst/>
            <a:rect l="l" t="t" r="r" b="b"/>
            <a:pathLst>
              <a:path w="1892934" h="396240">
                <a:moveTo>
                  <a:pt x="0" y="395998"/>
                </a:moveTo>
                <a:lnTo>
                  <a:pt x="1892630" y="395998"/>
                </a:lnTo>
                <a:lnTo>
                  <a:pt x="189263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E30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667375" y="10296004"/>
            <a:ext cx="1892935" cy="396240"/>
          </a:xfrm>
          <a:custGeom>
            <a:avLst/>
            <a:gdLst/>
            <a:ahLst/>
            <a:cxnLst/>
            <a:rect l="l" t="t" r="r" b="b"/>
            <a:pathLst>
              <a:path w="1892934" h="396240">
                <a:moveTo>
                  <a:pt x="0" y="395998"/>
                </a:moveTo>
                <a:lnTo>
                  <a:pt x="1892630" y="395998"/>
                </a:lnTo>
                <a:lnTo>
                  <a:pt x="189263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ED8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45253" y="10296004"/>
            <a:ext cx="1892935" cy="396240"/>
          </a:xfrm>
          <a:custGeom>
            <a:avLst/>
            <a:gdLst/>
            <a:ahLst/>
            <a:cxnLst/>
            <a:rect l="l" t="t" r="r" b="b"/>
            <a:pathLst>
              <a:path w="1892934" h="396240">
                <a:moveTo>
                  <a:pt x="0" y="395998"/>
                </a:moveTo>
                <a:lnTo>
                  <a:pt x="1892630" y="395998"/>
                </a:lnTo>
                <a:lnTo>
                  <a:pt x="189263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634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7300" y="548804"/>
            <a:ext cx="12271098" cy="825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0" b="1" i="0">
                <a:solidFill>
                  <a:srgbClr val="2F3943"/>
                </a:solidFill>
                <a:latin typeface="Museo 700"/>
                <a:cs typeface="Museo 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7049" y="2745904"/>
            <a:ext cx="12271601" cy="6160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rogression@esher.ac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M8upfFt2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7187"/>
            <a:ext cx="14701825" cy="2462213"/>
          </a:xfrm>
        </p:spPr>
        <p:txBody>
          <a:bodyPr/>
          <a:lstStyle/>
          <a:p>
            <a:pPr algn="ctr"/>
            <a:r>
              <a:rPr lang="en-GB" sz="8000" dirty="0"/>
              <a:t>What to do when </a:t>
            </a:r>
            <a:br>
              <a:rPr lang="en-GB" sz="8000" dirty="0"/>
            </a:br>
            <a:r>
              <a:rPr lang="en-GB" sz="8000" dirty="0"/>
              <a:t>the results come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4051300"/>
            <a:ext cx="13792199" cy="1846659"/>
          </a:xfrm>
        </p:spPr>
        <p:txBody>
          <a:bodyPr/>
          <a:lstStyle/>
          <a:p>
            <a:endParaRPr lang="en-GB" sz="4000">
              <a:latin typeface="+mj-lt"/>
            </a:endParaRPr>
          </a:p>
          <a:p>
            <a:endParaRPr lang="en-GB" sz="4000">
              <a:latin typeface="+mj-lt"/>
            </a:endParaRPr>
          </a:p>
          <a:p>
            <a:endParaRPr lang="en-GB" sz="400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D2CCD-4514-4094-B08D-32CDD52497E5}"/>
              </a:ext>
            </a:extLst>
          </p:cNvPr>
          <p:cNvSpPr txBox="1"/>
          <p:nvPr/>
        </p:nvSpPr>
        <p:spPr>
          <a:xfrm>
            <a:off x="3739487" y="6209731"/>
            <a:ext cx="715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78341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5349" y="420370"/>
            <a:ext cx="14701824" cy="1661993"/>
          </a:xfrm>
        </p:spPr>
        <p:txBody>
          <a:bodyPr/>
          <a:lstStyle/>
          <a:p>
            <a:pPr algn="ctr"/>
            <a:r>
              <a:rPr lang="en-GB" sz="5400" dirty="0"/>
              <a:t>Applying for an apprenticeship </a:t>
            </a:r>
            <a:br>
              <a:rPr lang="en-GB" sz="5400" dirty="0"/>
            </a:br>
            <a:r>
              <a:rPr lang="en-GB" sz="5400" dirty="0"/>
              <a:t>or job?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52941"/>
            <a:ext cx="13792199" cy="8617744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Use </a:t>
            </a:r>
            <a:r>
              <a:rPr lang="en-GB" sz="4000" b="1" dirty="0" err="1"/>
              <a:t>Unifrog</a:t>
            </a:r>
            <a:r>
              <a:rPr lang="en-GB" sz="4000" dirty="0"/>
              <a:t> to </a:t>
            </a:r>
            <a:r>
              <a:rPr lang="en-GB" sz="4000" b="1" dirty="0"/>
              <a:t>search</a:t>
            </a:r>
            <a:r>
              <a:rPr lang="en-GB" sz="4000" dirty="0"/>
              <a:t>, identify your </a:t>
            </a:r>
            <a:r>
              <a:rPr lang="en-GB" sz="4000" b="1" dirty="0"/>
              <a:t>competencies</a:t>
            </a:r>
            <a:r>
              <a:rPr lang="en-GB" sz="4000" dirty="0"/>
              <a:t> and prepare your </a:t>
            </a:r>
            <a:r>
              <a:rPr lang="en-GB" sz="4000" b="1" dirty="0"/>
              <a:t>CV. </a:t>
            </a:r>
            <a:endParaRPr lang="en-GB" sz="4000" b="1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Your </a:t>
            </a:r>
            <a:r>
              <a:rPr lang="en-GB" sz="4000" dirty="0" err="1"/>
              <a:t>Unifrog</a:t>
            </a:r>
            <a:r>
              <a:rPr lang="en-GB" sz="4000" dirty="0"/>
              <a:t> account last for </a:t>
            </a:r>
            <a:r>
              <a:rPr lang="en-GB" sz="4000" b="1" dirty="0"/>
              <a:t>3 years after you leave </a:t>
            </a:r>
            <a:r>
              <a:rPr lang="en-GB" sz="4000" dirty="0"/>
              <a:t>ESFC. Change your primary email from your college to a personal one.</a:t>
            </a:r>
            <a:endParaRPr lang="en-GB" sz="40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Apprenticeships info is </a:t>
            </a:r>
            <a:r>
              <a:rPr lang="en-GB" sz="4000" b="1" dirty="0"/>
              <a:t>updated daily </a:t>
            </a:r>
            <a:r>
              <a:rPr lang="en-GB" sz="4000" dirty="0"/>
              <a:t>so keep looking</a:t>
            </a:r>
            <a:endParaRPr lang="en-GB" sz="40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If you need </a:t>
            </a:r>
            <a:r>
              <a:rPr lang="en-GB" sz="4000" b="1" dirty="0"/>
              <a:t>help</a:t>
            </a:r>
            <a:r>
              <a:rPr lang="en-GB" sz="4000" dirty="0"/>
              <a:t> applying for apprenticeships, please contact the </a:t>
            </a:r>
            <a:r>
              <a:rPr lang="en-GB" sz="4000" b="1" dirty="0"/>
              <a:t>Progression Guidance office </a:t>
            </a:r>
            <a:r>
              <a:rPr lang="en-GB" sz="4000" b="1" dirty="0">
                <a:hlinkClick r:id="rId2"/>
              </a:rPr>
              <a:t>progression@esher.ac.uk</a:t>
            </a:r>
            <a:r>
              <a:rPr lang="en-GB" sz="4000" b="1" dirty="0"/>
              <a:t> </a:t>
            </a:r>
            <a:endParaRPr lang="en-GB" sz="4000" b="1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b="1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latin typeface="+mj-lt"/>
              </a:rPr>
              <a:t>If you need a reference for a job, </a:t>
            </a:r>
            <a:r>
              <a:rPr lang="en-GB" sz="4000" dirty="0">
                <a:latin typeface="+mj-lt"/>
              </a:rPr>
              <a:t>ask your tutor nicely by email first, before putting their name as a referee. </a:t>
            </a:r>
            <a:endParaRPr lang="en-GB" sz="4000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821" y="1582838"/>
            <a:ext cx="13629992" cy="830997"/>
          </a:xfrm>
        </p:spPr>
        <p:txBody>
          <a:bodyPr/>
          <a:lstStyle/>
          <a:p>
            <a:pPr algn="ctr"/>
            <a:r>
              <a:rPr lang="en-GB" sz="5400" dirty="0"/>
              <a:t>Post-results UCAS application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821" y="2576340"/>
            <a:ext cx="14150029" cy="8002191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If you want to apply to </a:t>
            </a:r>
            <a:r>
              <a:rPr lang="en-GB" sz="4000" dirty="0" err="1"/>
              <a:t>uni</a:t>
            </a:r>
            <a:r>
              <a:rPr lang="en-GB" sz="4000" dirty="0"/>
              <a:t> through UCAS apply 2023 with your results we refer to you as a </a:t>
            </a:r>
            <a:r>
              <a:rPr lang="en-GB" sz="4000" b="1" dirty="0"/>
              <a:t>‘6.3’ </a:t>
            </a:r>
            <a:r>
              <a:rPr lang="en-GB" sz="4000" dirty="0"/>
              <a:t>or post – results applicant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You </a:t>
            </a:r>
            <a:r>
              <a:rPr lang="en-GB" sz="4000" b="1" dirty="0">
                <a:latin typeface="+mj-lt"/>
              </a:rPr>
              <a:t>still </a:t>
            </a:r>
            <a:r>
              <a:rPr lang="en-GB" sz="4000" dirty="0">
                <a:latin typeface="+mj-lt"/>
              </a:rPr>
              <a:t>apply through Esher Sixth Form College, we </a:t>
            </a:r>
            <a:r>
              <a:rPr lang="en-GB" sz="4000" b="1" dirty="0">
                <a:latin typeface="+mj-lt"/>
              </a:rPr>
              <a:t>write your reference</a:t>
            </a:r>
            <a:r>
              <a:rPr lang="en-GB" sz="4000" dirty="0">
                <a:latin typeface="+mj-lt"/>
              </a:rPr>
              <a:t> and we still help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There will be a </a:t>
            </a:r>
            <a:r>
              <a:rPr lang="en-GB" sz="4000" b="1" dirty="0">
                <a:latin typeface="+mj-lt"/>
              </a:rPr>
              <a:t>6.3 applicants' session </a:t>
            </a:r>
            <a:r>
              <a:rPr lang="en-GB" sz="4000" dirty="0">
                <a:latin typeface="+mj-lt"/>
              </a:rPr>
              <a:t>on Teams early in September (exact time tbc)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Start research for </a:t>
            </a:r>
            <a:r>
              <a:rPr lang="en-GB" sz="4000" b="1" dirty="0">
                <a:latin typeface="+mj-lt"/>
              </a:rPr>
              <a:t>entry in 2024 </a:t>
            </a:r>
            <a:r>
              <a:rPr lang="en-GB" sz="4000" dirty="0">
                <a:latin typeface="+mj-lt"/>
              </a:rPr>
              <a:t>now, and go to Open Days this summer if they are happening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58" y="1765300"/>
            <a:ext cx="13629992" cy="830997"/>
          </a:xfrm>
        </p:spPr>
        <p:txBody>
          <a:bodyPr/>
          <a:lstStyle/>
          <a:p>
            <a:pPr algn="ctr"/>
            <a:r>
              <a:rPr lang="en-GB" sz="5400" dirty="0"/>
              <a:t>Post-results UCAS application</a:t>
            </a:r>
            <a:endParaRPr lang="en-GB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458" y="3136900"/>
            <a:ext cx="13792199" cy="615553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+mj-lt"/>
              </a:rPr>
              <a:t>Tell your tutor </a:t>
            </a:r>
            <a:r>
              <a:rPr lang="en-GB" sz="4000" b="1">
                <a:latin typeface="+mj-lt"/>
              </a:rPr>
              <a:t>now</a:t>
            </a:r>
            <a:r>
              <a:rPr lang="en-GB" sz="4000">
                <a:latin typeface="+mj-lt"/>
              </a:rPr>
              <a:t> if you think you are going to apply post-results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+mj-lt"/>
              </a:rPr>
              <a:t>They will still be the person who writes your reference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+mj-lt"/>
              </a:rPr>
              <a:t>Your reference will be based on your subject teachers’ end of year 1 summary reports, with updates if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+mj-lt"/>
              </a:rPr>
              <a:t>The </a:t>
            </a:r>
            <a:r>
              <a:rPr lang="en-GB" sz="4000" b="1">
                <a:latin typeface="+mj-lt"/>
              </a:rPr>
              <a:t>same deadlines </a:t>
            </a:r>
            <a:r>
              <a:rPr lang="en-GB" sz="4000">
                <a:latin typeface="+mj-lt"/>
              </a:rPr>
              <a:t>will apply – but the earlier your application the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765300"/>
            <a:ext cx="14020800" cy="830997"/>
          </a:xfrm>
        </p:spPr>
        <p:txBody>
          <a:bodyPr/>
          <a:lstStyle/>
          <a:p>
            <a:pPr algn="ctr"/>
            <a:r>
              <a:rPr lang="en-GB" sz="5400" dirty="0"/>
              <a:t>Esher College UCAS 2024 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57928"/>
            <a:ext cx="14231915" cy="861774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4000" dirty="0">
                <a:latin typeface="+mj-lt"/>
              </a:rPr>
              <a:t>All deadlines are by </a:t>
            </a:r>
            <a:r>
              <a:rPr lang="en-GB" sz="4000" b="1" dirty="0">
                <a:latin typeface="+mj-lt"/>
              </a:rPr>
              <a:t>8 am</a:t>
            </a:r>
            <a:r>
              <a:rPr lang="en-GB" sz="4000" dirty="0">
                <a:latin typeface="+mj-lt"/>
              </a:rPr>
              <a:t> on the following Mondays:</a:t>
            </a:r>
            <a:endParaRPr lang="en-GB" sz="4000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Oxbridge, medics, vets and dentists:  </a:t>
            </a:r>
            <a:r>
              <a:rPr lang="en-GB" sz="4000" b="1" dirty="0">
                <a:latin typeface="+mj-lt"/>
              </a:rPr>
              <a:t>Wednesday 27 September</a:t>
            </a:r>
            <a:endParaRPr lang="en-GB" sz="4000" b="1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‘Competitive applications’– your reference gets dealt with in 10 working days: </a:t>
            </a:r>
            <a:r>
              <a:rPr lang="en-GB" sz="4000" b="1" dirty="0">
                <a:latin typeface="+mj-lt"/>
              </a:rPr>
              <a:t>Monday 9 October</a:t>
            </a:r>
            <a:endParaRPr lang="en-GB" sz="4000" b="1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General deadline - your form gets to UCAS before Christmas: </a:t>
            </a:r>
            <a:r>
              <a:rPr lang="en-GB" sz="4000" b="1" dirty="0">
                <a:latin typeface="+mj-lt"/>
              </a:rPr>
              <a:t>Monday 6 November</a:t>
            </a:r>
            <a:endParaRPr lang="en-GB" sz="4000" b="1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Final deadline - your form gets to UCAS by 25 January 2023: </a:t>
            </a:r>
            <a:r>
              <a:rPr lang="en-GB" sz="4000" b="1" dirty="0">
                <a:latin typeface="+mj-lt"/>
              </a:rPr>
              <a:t>Monday 20 November</a:t>
            </a:r>
            <a:endParaRPr lang="en-GB" sz="4000" b="1" dirty="0">
              <a:latin typeface="+mj-lt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07" y="1582838"/>
            <a:ext cx="12271098" cy="1231106"/>
          </a:xfrm>
        </p:spPr>
        <p:txBody>
          <a:bodyPr/>
          <a:lstStyle/>
          <a:p>
            <a:pPr algn="ctr"/>
            <a:r>
              <a:rPr lang="en-GB" sz="8000" dirty="0"/>
              <a:t>Keep us updated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0" y="3174037"/>
            <a:ext cx="13792199" cy="677108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Keep us </a:t>
            </a:r>
            <a:r>
              <a:rPr lang="en-GB" sz="4000" b="1" dirty="0">
                <a:latin typeface="+mj-lt"/>
              </a:rPr>
              <a:t>updated</a:t>
            </a:r>
            <a:r>
              <a:rPr lang="en-GB" sz="4000" dirty="0">
                <a:latin typeface="+mj-lt"/>
              </a:rPr>
              <a:t> about what you are doing through the  database &gt; destinations tool when still here, and when we </a:t>
            </a:r>
            <a:r>
              <a:rPr lang="en-GB" sz="4000" b="1" dirty="0">
                <a:latin typeface="+mj-lt"/>
              </a:rPr>
              <a:t>email you </a:t>
            </a:r>
            <a:r>
              <a:rPr lang="en-GB" sz="4000" dirty="0">
                <a:latin typeface="+mj-lt"/>
              </a:rPr>
              <a:t>once you leave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Follow </a:t>
            </a:r>
            <a:r>
              <a:rPr lang="en-GB" sz="4000" b="1" dirty="0">
                <a:latin typeface="+mj-lt"/>
              </a:rPr>
              <a:t>Esher Sixth Form College </a:t>
            </a:r>
            <a:r>
              <a:rPr lang="en-GB" sz="4000" dirty="0">
                <a:latin typeface="+mj-lt"/>
              </a:rPr>
              <a:t>on </a:t>
            </a:r>
          </a:p>
          <a:p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 err="1">
                <a:latin typeface="+mj-lt"/>
              </a:rPr>
              <a:t>Unifrog</a:t>
            </a:r>
            <a:r>
              <a:rPr lang="en-GB" sz="4000" dirty="0">
                <a:latin typeface="+mj-lt"/>
              </a:rPr>
              <a:t> lasts for </a:t>
            </a:r>
            <a:r>
              <a:rPr lang="en-GB" sz="4000" b="1" dirty="0">
                <a:latin typeface="+mj-lt"/>
              </a:rPr>
              <a:t>3 years </a:t>
            </a:r>
            <a:r>
              <a:rPr lang="en-GB" sz="4000" dirty="0">
                <a:latin typeface="+mj-lt"/>
              </a:rPr>
              <a:t>after you leave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Your connection with Esher Sixth Form College </a:t>
            </a:r>
            <a:r>
              <a:rPr lang="en-GB" sz="4000" b="1" dirty="0">
                <a:latin typeface="+mj-lt"/>
              </a:rPr>
              <a:t>lasts forever</a:t>
            </a:r>
            <a:r>
              <a:rPr lang="en-GB" sz="4000" dirty="0">
                <a:latin typeface="+mj-lt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algn="ctr"/>
            <a:r>
              <a:rPr lang="en-GB" sz="4000" b="1" dirty="0">
                <a:latin typeface="+mj-lt"/>
              </a:rPr>
              <a:t>Good bye, good luck and keep in touch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EF8E4-5E89-4FCD-BEB0-0D7DCBF0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337" y="5046588"/>
            <a:ext cx="2705668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25" y="581959"/>
            <a:ext cx="12271098" cy="2339102"/>
          </a:xfrm>
        </p:spPr>
        <p:txBody>
          <a:bodyPr/>
          <a:lstStyle/>
          <a:p>
            <a:pPr algn="ctr"/>
            <a:r>
              <a:rPr lang="en-GB" sz="8000" dirty="0"/>
              <a:t>Applying to </a:t>
            </a:r>
            <a:r>
              <a:rPr lang="en-GB" sz="8000" dirty="0" err="1"/>
              <a:t>uni</a:t>
            </a:r>
            <a:r>
              <a:rPr lang="en-GB" sz="8000" dirty="0"/>
              <a:t>?</a:t>
            </a:r>
            <a:br>
              <a:rPr lang="en-GB" sz="8000" dirty="0"/>
            </a:br>
            <a:r>
              <a:rPr lang="en-GB" sz="7200" b="0" i="1" dirty="0"/>
              <a:t>Confirm your choices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776" y="3756725"/>
            <a:ext cx="13792199" cy="8002191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You must make your application for </a:t>
            </a:r>
            <a:r>
              <a:rPr lang="en-GB" altLang="en-US" sz="4000" b="1" dirty="0"/>
              <a:t>student finance</a:t>
            </a:r>
            <a:r>
              <a:rPr lang="en-GB" altLang="en-US" sz="4000" dirty="0"/>
              <a:t> </a:t>
            </a:r>
            <a:r>
              <a:rPr lang="en-GB" altLang="en-US" sz="4000" b="1" u="sng" dirty="0"/>
              <a:t>immediately</a:t>
            </a:r>
            <a:r>
              <a:rPr lang="en-GB" altLang="en-US" sz="4000" dirty="0"/>
              <a:t>. You can do this before you have confirmed your offers and change it later.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You must make your final </a:t>
            </a:r>
            <a:r>
              <a:rPr lang="en-GB" altLang="en-US" sz="4000" b="1" dirty="0"/>
              <a:t>firm </a:t>
            </a:r>
            <a:r>
              <a:rPr lang="en-GB" altLang="en-US" sz="4000" dirty="0"/>
              <a:t>and </a:t>
            </a:r>
            <a:r>
              <a:rPr lang="en-GB" altLang="en-US" sz="4000" b="1" dirty="0"/>
              <a:t>insurance</a:t>
            </a:r>
            <a:r>
              <a:rPr lang="en-GB" altLang="en-US" sz="4000" dirty="0"/>
              <a:t> choices by </a:t>
            </a:r>
            <a:r>
              <a:rPr lang="en-GB" altLang="en-US" sz="4000" b="1" dirty="0"/>
              <a:t>Thursday 8 June</a:t>
            </a:r>
            <a:r>
              <a:rPr lang="en-GB" altLang="en-US" sz="4000" dirty="0"/>
              <a:t>. Make sure your insurance is lower or more flexible than your firm.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Come to PG for help if you are eligible for </a:t>
            </a:r>
            <a:r>
              <a:rPr lang="en-GB" altLang="en-US" sz="4000" b="1" dirty="0"/>
              <a:t>Clearing Extra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endParaRPr lang="en-GB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03" y="742983"/>
            <a:ext cx="12271098" cy="2154436"/>
          </a:xfrm>
        </p:spPr>
        <p:txBody>
          <a:bodyPr/>
          <a:lstStyle/>
          <a:p>
            <a:pPr algn="ctr"/>
            <a:r>
              <a:rPr lang="en-GB" sz="8000" dirty="0"/>
              <a:t>Results day</a:t>
            </a:r>
            <a:br>
              <a:rPr lang="en-GB" sz="8000" dirty="0"/>
            </a:br>
            <a:r>
              <a:rPr lang="en-GB" sz="6000" b="0" i="1" dirty="0"/>
              <a:t>(aka Confirmation and Clearing)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0" y="3168572"/>
            <a:ext cx="13792199" cy="4955203"/>
          </a:xfrm>
        </p:spPr>
        <p:txBody>
          <a:bodyPr/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+mj-lt"/>
              </a:rPr>
              <a:t>Thursday 17 August 2023 </a:t>
            </a:r>
            <a:endParaRPr lang="en-GB" sz="40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Be at home!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latin typeface="+mj-lt"/>
            </a:endParaRP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000" dirty="0"/>
              <a:t>Look at </a:t>
            </a:r>
            <a:r>
              <a:rPr lang="en-GB" sz="4000" dirty="0"/>
              <a:t>Exams &gt; Exam Results </a:t>
            </a:r>
            <a:r>
              <a:rPr lang="en-GB" altLang="en-US" sz="4000" dirty="0"/>
              <a:t>on your database page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/>
          </a:p>
          <a:p>
            <a:endParaRPr lang="en-GB" sz="4000" dirty="0">
              <a:latin typeface="+mj-lt"/>
            </a:endParaRPr>
          </a:p>
          <a:p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303" y="8165313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2F41BD-4AC0-4707-93DC-7D5DD81E30FD}"/>
              </a:ext>
            </a:extLst>
          </p:cNvPr>
          <p:cNvGrpSpPr/>
          <p:nvPr/>
        </p:nvGrpSpPr>
        <p:grpSpPr>
          <a:xfrm>
            <a:off x="4667249" y="6112234"/>
            <a:ext cx="5791200" cy="3581400"/>
            <a:chOff x="7534557" y="6299200"/>
            <a:chExt cx="5791200" cy="3581400"/>
          </a:xfrm>
        </p:grpSpPr>
        <p:pic>
          <p:nvPicPr>
            <p:cNvPr id="5" name="Picture 4"/>
            <p:cNvPicPr/>
            <p:nvPr/>
          </p:nvPicPr>
          <p:blipFill rotWithShape="1">
            <a:blip r:embed="rId3"/>
            <a:srcRect l="49856"/>
            <a:stretch/>
          </p:blipFill>
          <p:spPr bwMode="auto">
            <a:xfrm>
              <a:off x="7534557" y="6299200"/>
              <a:ext cx="5791200" cy="3581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8172450" y="7251700"/>
              <a:ext cx="1219200" cy="990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60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1" y="1460008"/>
            <a:ext cx="12917348" cy="1231106"/>
          </a:xfrm>
        </p:spPr>
        <p:txBody>
          <a:bodyPr/>
          <a:lstStyle/>
          <a:p>
            <a:pPr algn="ctr"/>
            <a:r>
              <a:rPr lang="en-GB" sz="8000" dirty="0"/>
              <a:t>Are you off to </a:t>
            </a:r>
            <a:r>
              <a:rPr lang="en-GB" sz="8000" dirty="0" err="1"/>
              <a:t>uni</a:t>
            </a:r>
            <a:r>
              <a:rPr lang="en-GB" sz="8000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0" y="2953946"/>
            <a:ext cx="13792199" cy="10587514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000" dirty="0"/>
          </a:p>
          <a:p>
            <a:pPr marL="571500" indent="-5715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000" dirty="0"/>
              <a:t>Log in to </a:t>
            </a:r>
            <a:r>
              <a:rPr lang="en-GB" altLang="en-US" sz="4000" b="1" dirty="0"/>
              <a:t>UCAS Track</a:t>
            </a:r>
            <a:r>
              <a:rPr lang="en-GB" altLang="en-US" sz="4000" dirty="0"/>
              <a:t>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0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000" dirty="0"/>
              <a:t>If you </a:t>
            </a:r>
            <a:r>
              <a:rPr lang="en-GB" altLang="en-US" sz="4000" u="sng" dirty="0"/>
              <a:t>meet or exceed </a:t>
            </a:r>
            <a:r>
              <a:rPr lang="en-GB" altLang="en-US" sz="4000" dirty="0"/>
              <a:t>the grades for your CF offer it will now say </a:t>
            </a:r>
            <a:r>
              <a:rPr lang="en-GB" altLang="en-US" sz="4000" b="1" dirty="0"/>
              <a:t>Unconditional</a:t>
            </a:r>
            <a:r>
              <a:rPr lang="en-GB" altLang="en-US" sz="4000" dirty="0"/>
              <a:t>. 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000" dirty="0"/>
          </a:p>
          <a:p>
            <a:pPr marL="571500" indent="-5715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000" dirty="0"/>
              <a:t>You </a:t>
            </a:r>
            <a:r>
              <a:rPr lang="en-GB" altLang="en-US" sz="4000" b="1" dirty="0"/>
              <a:t>may still get an offer </a:t>
            </a:r>
            <a:r>
              <a:rPr lang="en-GB" altLang="en-US" sz="4000" dirty="0"/>
              <a:t>from your firm choice, even if you have missed your grades. If it says </a:t>
            </a:r>
            <a:r>
              <a:rPr lang="en-GB" altLang="en-US" sz="4000" b="1" dirty="0"/>
              <a:t>Unconditional</a:t>
            </a:r>
            <a:r>
              <a:rPr lang="en-GB" altLang="en-US" sz="4000" dirty="0"/>
              <a:t> they will still take you.</a:t>
            </a:r>
            <a:endParaRPr lang="en-GB" altLang="en-US" sz="4000" dirty="0">
              <a:cs typeface="Calibri"/>
            </a:endParaRPr>
          </a:p>
          <a:p>
            <a:pPr marL="571500" indent="-5715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0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000" dirty="0"/>
              <a:t>If you meet or exceed the grades for your CI offer but </a:t>
            </a:r>
            <a:r>
              <a:rPr lang="en-GB" altLang="en-US" sz="4000" b="1" dirty="0"/>
              <a:t>not </a:t>
            </a:r>
            <a:r>
              <a:rPr lang="en-GB" altLang="en-US" sz="4000" dirty="0"/>
              <a:t>your CF offer your </a:t>
            </a:r>
            <a:r>
              <a:rPr lang="en-GB" altLang="en-US" sz="4000" b="1" dirty="0"/>
              <a:t>CI (insurance) offer will say Unconditional. 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000" b="1" dirty="0">
              <a:cs typeface="Calibri"/>
            </a:endParaRP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4000" b="1" i="1" dirty="0">
                <a:cs typeface="Calibri"/>
              </a:rPr>
              <a:t>Congratulations – you are off to </a:t>
            </a:r>
            <a:r>
              <a:rPr lang="en-GB" altLang="en-US" sz="4000" b="1" i="1" dirty="0" err="1">
                <a:cs typeface="Calibri"/>
              </a:rPr>
              <a:t>uni</a:t>
            </a:r>
            <a:r>
              <a:rPr lang="en-GB" altLang="en-US" sz="4000" b="1" i="1" dirty="0">
                <a:cs typeface="Calibri"/>
              </a:rPr>
              <a:t>!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4000" b="1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/>
          </a:p>
          <a:p>
            <a:pPr>
              <a:lnSpc>
                <a:spcPct val="80000"/>
              </a:lnSpc>
              <a:defRPr/>
            </a:pPr>
            <a:endParaRPr lang="en-GB" altLang="en-US" sz="4000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/>
          </a:p>
          <a:p>
            <a:endParaRPr lang="en-GB" sz="4000" dirty="0">
              <a:latin typeface="+mj-lt"/>
            </a:endParaRPr>
          </a:p>
          <a:p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08" y="1765300"/>
            <a:ext cx="12271098" cy="1231106"/>
          </a:xfrm>
        </p:spPr>
        <p:txBody>
          <a:bodyPr/>
          <a:lstStyle/>
          <a:p>
            <a:pPr algn="ctr"/>
            <a:r>
              <a:rPr lang="en-GB" sz="8000" dirty="0"/>
              <a:t>Missed your </a:t>
            </a:r>
            <a:r>
              <a:rPr lang="en-GB" sz="8000" dirty="0" err="1"/>
              <a:t>uni</a:t>
            </a:r>
            <a:r>
              <a:rPr lang="en-GB" sz="8000" dirty="0"/>
              <a:t> place?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457" y="2833562"/>
            <a:ext cx="13792199" cy="6771084"/>
          </a:xfrm>
        </p:spPr>
        <p:txBody>
          <a:bodyPr/>
          <a:lstStyle/>
          <a:p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/>
              <a:t>Clearing </a:t>
            </a:r>
            <a:r>
              <a:rPr lang="en-GB" altLang="en-US" sz="4000" dirty="0"/>
              <a:t>is a system that matches applicants who don’t have any offers to courses that </a:t>
            </a:r>
            <a:r>
              <a:rPr lang="en-GB" altLang="en-US" sz="4000" b="1" dirty="0"/>
              <a:t>still have spaces </a:t>
            </a:r>
          </a:p>
          <a:p>
            <a:endParaRPr lang="en-GB" alt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/>
              <a:t>Clearing Plus </a:t>
            </a:r>
            <a:r>
              <a:rPr lang="en-GB" altLang="en-US" sz="4000" dirty="0"/>
              <a:t>on the UCAS Hub matches your application to the best available places left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You can </a:t>
            </a:r>
            <a:r>
              <a:rPr lang="en-GB" altLang="en-US" sz="4000" b="1" dirty="0"/>
              <a:t>‘apply up’ </a:t>
            </a:r>
            <a:r>
              <a:rPr lang="en-GB" altLang="en-US" sz="4000" dirty="0"/>
              <a:t>through Clearing as well, to better unis if your grades are much better than expected (‘Adjustment’ as it was known has ceased)</a:t>
            </a:r>
          </a:p>
          <a:p>
            <a:endParaRPr lang="en-GB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08" y="603250"/>
            <a:ext cx="12271098" cy="1231106"/>
          </a:xfrm>
        </p:spPr>
        <p:txBody>
          <a:bodyPr/>
          <a:lstStyle/>
          <a:p>
            <a:pPr algn="ctr"/>
            <a:r>
              <a:rPr lang="en-GB" sz="8000" dirty="0"/>
              <a:t>Clearing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0" y="1834356"/>
            <a:ext cx="13792199" cy="4308872"/>
          </a:xfrm>
        </p:spPr>
        <p:txBody>
          <a:bodyPr/>
          <a:lstStyle/>
          <a:p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This is a useful short video on Clearing here: </a:t>
            </a:r>
            <a:r>
              <a:rPr lang="en-GB" sz="4000" dirty="0">
                <a:hlinkClick r:id="rId2"/>
              </a:rPr>
              <a:t>How to prepare for clearing – YouTube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Search Clearing in the UCAS Hub and you’ll find lots more information.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9B9F7F-52FA-6BBC-3065-836AD375E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681" y="5067299"/>
            <a:ext cx="8886381" cy="445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6" y="1439866"/>
            <a:ext cx="11663886" cy="1231106"/>
          </a:xfrm>
        </p:spPr>
        <p:txBody>
          <a:bodyPr/>
          <a:lstStyle/>
          <a:p>
            <a:pPr algn="ctr"/>
            <a:r>
              <a:rPr lang="en-GB" sz="8000" dirty="0"/>
              <a:t>Want to go to </a:t>
            </a:r>
            <a:r>
              <a:rPr lang="en-GB" sz="8000" dirty="0" err="1"/>
              <a:t>uni</a:t>
            </a:r>
            <a:r>
              <a:rPr lang="en-GB" sz="8000" dirty="0"/>
              <a:t> after all?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256" y="2602309"/>
            <a:ext cx="13792199" cy="9233297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If you haven’t applied but wish you had, you can apply through UCAS </a:t>
            </a:r>
            <a:r>
              <a:rPr lang="en-GB" altLang="en-US" sz="4000" b="1" dirty="0"/>
              <a:t>Direct to Clearing </a:t>
            </a:r>
            <a:r>
              <a:rPr lang="en-GB" altLang="en-US" sz="4000" dirty="0"/>
              <a:t>from 1 July, but its more sensible to wait ‘til you have your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The unis have a pretty good idea in advance which courses have under-recruited, so the </a:t>
            </a:r>
            <a:r>
              <a:rPr lang="en-GB" altLang="en-US" sz="4000" b="1" dirty="0"/>
              <a:t>Clearing lists </a:t>
            </a:r>
            <a:r>
              <a:rPr lang="en-GB" altLang="en-US" sz="4000" dirty="0"/>
              <a:t>are first published on </a:t>
            </a:r>
            <a:r>
              <a:rPr lang="en-GB" altLang="en-US" sz="4000" b="1" dirty="0"/>
              <a:t>5 July</a:t>
            </a:r>
            <a:r>
              <a:rPr lang="en-GB" altLang="en-US" sz="4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If you have offers but are not sure, you can do some research </a:t>
            </a:r>
            <a:r>
              <a:rPr lang="en-GB" altLang="en-US" sz="4000" b="1" dirty="0"/>
              <a:t>before results day </a:t>
            </a:r>
            <a:r>
              <a:rPr lang="en-GB" altLang="en-US" sz="4000" dirty="0"/>
              <a:t>if you want to look elsewhere.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endParaRPr lang="en-GB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361" y="351731"/>
            <a:ext cx="12271098" cy="2462213"/>
          </a:xfrm>
        </p:spPr>
        <p:txBody>
          <a:bodyPr/>
          <a:lstStyle/>
          <a:p>
            <a:pPr algn="ctr"/>
            <a:r>
              <a:rPr lang="en-GB" sz="8000" dirty="0"/>
              <a:t>Self-release to Clearing</a:t>
            </a:r>
            <a:br>
              <a:rPr lang="en-GB" sz="8000" dirty="0"/>
            </a:br>
            <a:r>
              <a:rPr lang="en-GB" sz="8000" dirty="0"/>
              <a:t> to change or ‘trade up’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37" y="2777735"/>
            <a:ext cx="13792199" cy="6771084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You </a:t>
            </a:r>
            <a:r>
              <a:rPr lang="en-GB" altLang="en-US" sz="4000" b="1" dirty="0"/>
              <a:t>cannot </a:t>
            </a:r>
            <a:r>
              <a:rPr lang="en-GB" altLang="en-US" sz="4000" dirty="0"/>
              <a:t>enter Clearing if you have the grades for your CF </a:t>
            </a:r>
            <a:r>
              <a:rPr lang="en-GB" altLang="en-US" sz="4000" b="1" dirty="0"/>
              <a:t>or </a:t>
            </a:r>
            <a:r>
              <a:rPr lang="en-GB" altLang="en-US" sz="4000" dirty="0"/>
              <a:t>CI offer, </a:t>
            </a:r>
            <a:r>
              <a:rPr lang="en-GB" altLang="en-US" sz="4000" b="1" dirty="0"/>
              <a:t>unless</a:t>
            </a:r>
            <a:r>
              <a:rPr lang="en-GB" altLang="en-US" sz="4000" dirty="0"/>
              <a:t> you decide to release yourself into clearing by </a:t>
            </a:r>
            <a:r>
              <a:rPr lang="en-GB" altLang="en-US" sz="4000" b="1" dirty="0"/>
              <a:t>declining </a:t>
            </a:r>
            <a:r>
              <a:rPr lang="en-GB" altLang="en-US" sz="4000" dirty="0"/>
              <a:t>your now </a:t>
            </a:r>
            <a:r>
              <a:rPr lang="en-GB" altLang="en-US" sz="4000" b="1" dirty="0"/>
              <a:t>confirmed unconditional</a:t>
            </a:r>
            <a:r>
              <a:rPr lang="en-GB" altLang="en-US" sz="4000" dirty="0"/>
              <a:t> offer. </a:t>
            </a:r>
            <a:endParaRPr lang="en-GB" altLang="en-US" sz="40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/>
              <a:t>Do not</a:t>
            </a:r>
            <a:r>
              <a:rPr lang="en-GB" altLang="en-US" sz="4000" dirty="0"/>
              <a:t> release yourself until you have a </a:t>
            </a:r>
            <a:r>
              <a:rPr lang="en-GB" altLang="en-US" sz="4000" b="1" dirty="0"/>
              <a:t>definite offer </a:t>
            </a:r>
            <a:r>
              <a:rPr lang="en-GB" altLang="en-US" sz="4000" dirty="0"/>
              <a:t>from another </a:t>
            </a:r>
            <a:r>
              <a:rPr lang="en-GB" altLang="en-US" sz="4000" dirty="0" err="1"/>
              <a:t>uni</a:t>
            </a:r>
            <a:r>
              <a:rPr lang="en-GB" altLang="en-US" sz="4000" dirty="0"/>
              <a:t>, either by </a:t>
            </a:r>
            <a:r>
              <a:rPr lang="en-GB" altLang="en-US" sz="4000" b="1" dirty="0"/>
              <a:t>email </a:t>
            </a:r>
            <a:r>
              <a:rPr lang="en-GB" altLang="en-US" sz="4000" dirty="0"/>
              <a:t>or from a </a:t>
            </a:r>
            <a:r>
              <a:rPr lang="en-GB" altLang="en-US" sz="4000" b="1" dirty="0"/>
              <a:t>named person </a:t>
            </a:r>
            <a:r>
              <a:rPr lang="en-GB" altLang="en-US" sz="4000" dirty="0"/>
              <a:t>on the </a:t>
            </a:r>
            <a:r>
              <a:rPr lang="en-GB" altLang="en-US" sz="4000" b="1" dirty="0"/>
              <a:t>phone</a:t>
            </a:r>
            <a:r>
              <a:rPr lang="en-GB" altLang="en-US" sz="4000" dirty="0"/>
              <a:t>. </a:t>
            </a:r>
            <a:endParaRPr lang="en-GB" altLang="en-US" sz="40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In 2022, </a:t>
            </a:r>
            <a:r>
              <a:rPr lang="en-GB" altLang="en-US" sz="4000" b="1" dirty="0"/>
              <a:t>17%</a:t>
            </a:r>
            <a:r>
              <a:rPr lang="en-GB" altLang="en-US" sz="4000" dirty="0"/>
              <a:t> of all candidates found a place through Clearing</a:t>
            </a:r>
            <a:endParaRPr lang="en-GB" altLang="en-US" sz="4000" dirty="0">
              <a:cs typeface="Calibri"/>
            </a:endParaRPr>
          </a:p>
          <a:p>
            <a:endParaRPr lang="en-GB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57" y="1765300"/>
            <a:ext cx="13626667" cy="1107996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7200" dirty="0"/>
              <a:t>Come in to College for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457" y="3178868"/>
            <a:ext cx="14163393" cy="8617744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If you have </a:t>
            </a:r>
            <a:r>
              <a:rPr lang="en-GB" altLang="en-US" sz="4000" b="1" dirty="0"/>
              <a:t>just missed </a:t>
            </a:r>
            <a:r>
              <a:rPr lang="en-GB" altLang="en-US" sz="4000" dirty="0"/>
              <a:t>your offer </a:t>
            </a:r>
            <a:r>
              <a:rPr lang="en-GB" altLang="en-US" sz="4000" dirty="0">
                <a:cs typeface="Calibri"/>
              </a:rPr>
              <a:t>or </a:t>
            </a:r>
            <a:r>
              <a:rPr lang="en-GB" altLang="en-US" sz="4000" dirty="0"/>
              <a:t>want </a:t>
            </a:r>
            <a:r>
              <a:rPr lang="en-GB" altLang="en-US" sz="4000" b="1" dirty="0"/>
              <a:t>help with Clearing or Clearing Plus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Clearing can be stressful – </a:t>
            </a:r>
            <a:r>
              <a:rPr lang="en-GB" altLang="en-US" sz="4000" b="1" dirty="0"/>
              <a:t>keep calm </a:t>
            </a:r>
            <a:r>
              <a:rPr lang="en-GB" altLang="en-US" sz="4000" dirty="0"/>
              <a:t>and don’t panic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Most </a:t>
            </a:r>
            <a:r>
              <a:rPr lang="en-GB" altLang="en-US" sz="4000" dirty="0" err="1"/>
              <a:t>uni</a:t>
            </a:r>
            <a:r>
              <a:rPr lang="en-GB" altLang="en-US" sz="4000" dirty="0"/>
              <a:t> clearing places will been filled </a:t>
            </a:r>
            <a:r>
              <a:rPr lang="en-GB" altLang="en-US" sz="4000" b="1" dirty="0"/>
              <a:t>quite quickly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b="1" dirty="0"/>
              <a:t>Visit </a:t>
            </a:r>
            <a:r>
              <a:rPr lang="en-GB" altLang="en-US" sz="4000" dirty="0"/>
              <a:t>the </a:t>
            </a:r>
            <a:r>
              <a:rPr lang="en-GB" altLang="en-US" sz="4000" dirty="0" err="1"/>
              <a:t>uni</a:t>
            </a:r>
            <a:r>
              <a:rPr lang="en-GB" altLang="en-US" sz="4000" dirty="0"/>
              <a:t> in </a:t>
            </a:r>
            <a:r>
              <a:rPr lang="en-GB" altLang="en-US" sz="4000" b="1" dirty="0"/>
              <a:t>real life </a:t>
            </a:r>
            <a:r>
              <a:rPr lang="en-GB" altLang="en-US" sz="4000" dirty="0"/>
              <a:t>if possible or virtually if not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altLang="en-US" sz="4000" dirty="0"/>
              <a:t>College staff are available to help on the </a:t>
            </a:r>
            <a:r>
              <a:rPr lang="en-GB" altLang="en-US" sz="4000" b="1" dirty="0"/>
              <a:t>Thursday </a:t>
            </a:r>
            <a:r>
              <a:rPr lang="en-GB" altLang="en-US" sz="4000" dirty="0"/>
              <a:t>from</a:t>
            </a:r>
            <a:r>
              <a:rPr lang="en-GB" altLang="en-US" sz="4000" b="1" dirty="0"/>
              <a:t> 8.30am and Friday </a:t>
            </a:r>
            <a:r>
              <a:rPr lang="en-GB" altLang="en-US" sz="4000" dirty="0"/>
              <a:t>from</a:t>
            </a:r>
            <a:r>
              <a:rPr lang="en-GB" altLang="en-US" sz="4000" b="1" dirty="0"/>
              <a:t> 9am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altLang="en-US" sz="4000" dirty="0">
              <a:cs typeface="Calibri"/>
            </a:endParaRPr>
          </a:p>
          <a:p>
            <a:endParaRPr lang="en-GB" altLang="en-US" sz="4000" dirty="0"/>
          </a:p>
          <a:p>
            <a:endParaRPr lang="en-GB" altLang="en-US" sz="4000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0" y="88900"/>
            <a:ext cx="3957625" cy="1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mbers xmlns="d30df780-9d3a-467e-9ad5-a5da55f0c232">
      <UserInfo>
        <DisplayName/>
        <AccountId xsi:nil="true"/>
        <AccountType/>
      </UserInfo>
    </Members>
    <Self_Registration_Enabled xmlns="d30df780-9d3a-467e-9ad5-a5da55f0c232" xsi:nil="true"/>
    <TeamsChannelId xmlns="d30df780-9d3a-467e-9ad5-a5da55f0c232" xsi:nil="true"/>
    <IsNotebookLocked xmlns="d30df780-9d3a-467e-9ad5-a5da55f0c232" xsi:nil="true"/>
    <FolderType xmlns="d30df780-9d3a-467e-9ad5-a5da55f0c232" xsi:nil="true"/>
    <Distribution_Groups xmlns="d30df780-9d3a-467e-9ad5-a5da55f0c232" xsi:nil="true"/>
    <Invited_Leaders xmlns="d30df780-9d3a-467e-9ad5-a5da55f0c232" xsi:nil="true"/>
    <NotebookType xmlns="d30df780-9d3a-467e-9ad5-a5da55f0c232" xsi:nil="true"/>
    <Leaders xmlns="d30df780-9d3a-467e-9ad5-a5da55f0c232">
      <UserInfo>
        <DisplayName/>
        <AccountId xsi:nil="true"/>
        <AccountType/>
      </UserInfo>
    </Leaders>
    <Has_Leaders_Only_SectionGroup xmlns="d30df780-9d3a-467e-9ad5-a5da55f0c232" xsi:nil="true"/>
    <Invited_Members xmlns="d30df780-9d3a-467e-9ad5-a5da55f0c232" xsi:nil="true"/>
    <LMS_Mappings xmlns="d30df780-9d3a-467e-9ad5-a5da55f0c232" xsi:nil="true"/>
    <CultureName xmlns="d30df780-9d3a-467e-9ad5-a5da55f0c232" xsi:nil="true"/>
    <Owner xmlns="d30df780-9d3a-467e-9ad5-a5da55f0c232">
      <UserInfo>
        <DisplayName/>
        <AccountId xsi:nil="true"/>
        <AccountType/>
      </UserInfo>
    </Owner>
    <lcf76f155ced4ddcb4097134ff3c332f xmlns="d30df780-9d3a-467e-9ad5-a5da55f0c232">
      <Terms xmlns="http://schemas.microsoft.com/office/infopath/2007/PartnerControls"/>
    </lcf76f155ced4ddcb4097134ff3c332f>
    <Member_Groups xmlns="d30df780-9d3a-467e-9ad5-a5da55f0c232">
      <UserInfo>
        <DisplayName/>
        <AccountId xsi:nil="true"/>
        <AccountType/>
      </UserInfo>
    </Member_Groups>
    <DefaultSectionNames xmlns="d30df780-9d3a-467e-9ad5-a5da55f0c232" xsi:nil="true"/>
    <Is_Collaboration_Space_Locked xmlns="d30df780-9d3a-467e-9ad5-a5da55f0c232" xsi:nil="true"/>
    <AppVersion xmlns="d30df780-9d3a-467e-9ad5-a5da55f0c232" xsi:nil="true"/>
    <TaxCatchAll xmlns="b7a45d0a-3f2f-493f-85ff-a41b5cd39920" xsi:nil="true"/>
    <Math_Settings xmlns="d30df780-9d3a-467e-9ad5-a5da55f0c232" xsi:nil="true"/>
    <Templates xmlns="d30df780-9d3a-467e-9ad5-a5da55f0c2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4EE7DE8A6A49829B7F27351A49A5" ma:contentTypeVersion="33" ma:contentTypeDescription="Create a new document." ma:contentTypeScope="" ma:versionID="8c930b2505c06cb7d38a14c7aa6052dc">
  <xsd:schema xmlns:xsd="http://www.w3.org/2001/XMLSchema" xmlns:xs="http://www.w3.org/2001/XMLSchema" xmlns:p="http://schemas.microsoft.com/office/2006/metadata/properties" xmlns:ns2="d30df780-9d3a-467e-9ad5-a5da55f0c232" xmlns:ns3="b7a45d0a-3f2f-493f-85ff-a41b5cd39920" targetNamespace="http://schemas.microsoft.com/office/2006/metadata/properties" ma:root="true" ma:fieldsID="58ad912abce41183180c60802596e29c" ns2:_="" ns3:_="">
    <xsd:import namespace="d30df780-9d3a-467e-9ad5-a5da55f0c232"/>
    <xsd:import namespace="b7a45d0a-3f2f-493f-85ff-a41b5cd3992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780-9d3a-467e-9ad5-a5da55f0c23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01bef4b0-1201-4f04-a7c6-f90f1867b3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45d0a-3f2f-493f-85ff-a41b5cd39920" elementFormDefault="qualified">
    <xsd:import namespace="http://schemas.microsoft.com/office/2006/documentManagement/types"/>
    <xsd:import namespace="http://schemas.microsoft.com/office/infopath/2007/PartnerControls"/>
    <xsd:element name="TaxCatchAll" ma:index="34" nillable="true" ma:displayName="Taxonomy Catch All Column" ma:hidden="true" ma:list="{401ef77c-3f06-4878-837b-e9dd8fc4aa9c}" ma:internalName="TaxCatchAll" ma:showField="CatchAllData" ma:web="b7a45d0a-3f2f-493f-85ff-a41b5cd39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5E3119-7F95-4737-AFCA-01F43E498B82}">
  <ds:schemaRefs>
    <ds:schemaRef ds:uri="3055d3cb-d9a5-4b89-b756-2461fbcfae48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05EE24-3EB0-4F0D-9D06-AE03BCDD9C1A}"/>
</file>

<file path=customXml/itemProps3.xml><?xml version="1.0" encoding="utf-8"?>
<ds:datastoreItem xmlns:ds="http://schemas.openxmlformats.org/officeDocument/2006/customXml" ds:itemID="{C8D80355-98C5-4988-A49C-FF521CAAB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Custom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Museo 700</vt:lpstr>
      <vt:lpstr>Office Theme</vt:lpstr>
      <vt:lpstr>What to do when  the results come out</vt:lpstr>
      <vt:lpstr>Applying to uni? Confirm your choices</vt:lpstr>
      <vt:lpstr>Results day (aka Confirmation and Clearing)</vt:lpstr>
      <vt:lpstr>Are you off to uni?</vt:lpstr>
      <vt:lpstr>Missed your uni place?</vt:lpstr>
      <vt:lpstr>Clearing video</vt:lpstr>
      <vt:lpstr>Want to go to uni after all?</vt:lpstr>
      <vt:lpstr>Self-release to Clearing  to change or ‘trade up’</vt:lpstr>
      <vt:lpstr>Come in to College for help</vt:lpstr>
      <vt:lpstr>Applying for an apprenticeship  or job?</vt:lpstr>
      <vt:lpstr>Post-results UCAS application</vt:lpstr>
      <vt:lpstr>Post-results UCAS application</vt:lpstr>
      <vt:lpstr>Esher College UCAS 2024 deadlines</vt:lpstr>
      <vt:lpstr>Keep us updated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Cheney</dc:creator>
  <cp:lastModifiedBy>Kate Parsons</cp:lastModifiedBy>
  <cp:revision>124</cp:revision>
  <cp:lastPrinted>2017-05-09T12:43:12Z</cp:lastPrinted>
  <dcterms:created xsi:type="dcterms:W3CDTF">2017-05-08T15:08:30Z</dcterms:created>
  <dcterms:modified xsi:type="dcterms:W3CDTF">2023-06-05T13:43:27Z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2016-06-20T00:00:00Z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2017-05-08T00:00:00Z</vt:filetime>
  </property>
  <property fmtid="{D5CDD505-2E9C-101B-9397-08002B2CF9AE}" pid="5" name="ContentTypeId">
    <vt:lpwstr>0x0101006AACB03F04336D4787809809E18019A8</vt:lpwstr>
  </property>
</Properties>
</file>